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4"/>
  </p:notesMasterIdLst>
  <p:sldIdLst>
    <p:sldId id="549" r:id="rId2"/>
    <p:sldId id="670" r:id="rId3"/>
    <p:sldId id="671" r:id="rId4"/>
    <p:sldId id="672" r:id="rId5"/>
    <p:sldId id="674" r:id="rId6"/>
    <p:sldId id="675" r:id="rId7"/>
    <p:sldId id="676" r:id="rId8"/>
    <p:sldId id="677" r:id="rId9"/>
    <p:sldId id="678" r:id="rId10"/>
    <p:sldId id="679" r:id="rId11"/>
    <p:sldId id="680" r:id="rId12"/>
    <p:sldId id="664" r:id="rId13"/>
  </p:sldIdLst>
  <p:sldSz cx="9144000" cy="5143500" type="screen16x9"/>
  <p:notesSz cx="7315200" cy="96012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59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3F4"/>
    <a:srgbClr val="008000"/>
    <a:srgbClr val="006C00"/>
    <a:srgbClr val="008A00"/>
    <a:srgbClr val="FF9900"/>
    <a:srgbClr val="2CF43F"/>
    <a:srgbClr val="59BC42"/>
    <a:srgbClr val="E02029"/>
    <a:srgbClr val="AFAD6B"/>
    <a:srgbClr val="B8C8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89" autoAdjust="0"/>
    <p:restoredTop sz="97491" autoAdjust="0"/>
  </p:normalViewPr>
  <p:slideViewPr>
    <p:cSldViewPr snapToGrid="0">
      <p:cViewPr varScale="1">
        <p:scale>
          <a:sx n="139" d="100"/>
          <a:sy n="139" d="100"/>
        </p:scale>
        <p:origin x="504" y="114"/>
      </p:cViewPr>
      <p:guideLst>
        <p:guide orient="horz" pos="1593"/>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extLst/>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extLst/>
          </a:lstStyle>
          <a:p>
            <a:fld id="{A8ADFD5B-A66C-449C-B6E8-FB716D07777D}" type="datetimeFigureOut">
              <a:rPr lang="en-US" smtClean="0"/>
              <a:pPr/>
              <a:t>2/28/2019</a:t>
            </a:fld>
            <a:endParaRPr 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extLst/>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extLst/>
          </a:lstStyle>
          <a:p>
            <a:fld id="{CA5D3BF3-D352-46FC-8343-31F56E6730EA}" type="slidenum">
              <a:rPr lang="en-US" smtClean="0"/>
              <a:pPr/>
              <a:t>‹#›</a:t>
            </a:fld>
            <a:endParaRPr lang="en-US" dirty="0"/>
          </a:p>
        </p:txBody>
      </p:sp>
    </p:spTree>
    <p:extLst>
      <p:ext uri="{BB962C8B-B14F-4D97-AF65-F5344CB8AC3E}">
        <p14:creationId xmlns:p14="http://schemas.microsoft.com/office/powerpoint/2010/main" val="146176813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a:t>
            </a:fld>
            <a:endParaRPr lang="en-US"/>
          </a:p>
        </p:txBody>
      </p:sp>
    </p:spTree>
    <p:extLst>
      <p:ext uri="{BB962C8B-B14F-4D97-AF65-F5344CB8AC3E}">
        <p14:creationId xmlns:p14="http://schemas.microsoft.com/office/powerpoint/2010/main" val="80686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12</a:t>
            </a:fld>
            <a:endParaRPr lang="en-US"/>
          </a:p>
        </p:txBody>
      </p:sp>
    </p:spTree>
    <p:extLst>
      <p:ext uri="{BB962C8B-B14F-4D97-AF65-F5344CB8AC3E}">
        <p14:creationId xmlns:p14="http://schemas.microsoft.com/office/powerpoint/2010/main" val="1333715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BF2FF904-7A5D-4CD6-BB81-515439E94220}" type="datetime1">
              <a:rPr lang="en-US" smtClean="0">
                <a:solidFill>
                  <a:srgbClr val="FFFFFF"/>
                </a:solidFill>
              </a:rPr>
              <a:pPr algn="ctr"/>
              <a:t>2/28/2019</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F8E54-42D8-47B3-9FA3-39DC2C205D28}"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4A9C3-484A-46CB-B7FE-D4DA4E237B94}" type="slidenum">
              <a:rPr lang="en-US" smtClean="0"/>
              <a:t>‹#›</a:t>
            </a:fld>
            <a:endParaRPr lang="en-US"/>
          </a:p>
        </p:txBody>
      </p:sp>
    </p:spTree>
    <p:extLst>
      <p:ext uri="{BB962C8B-B14F-4D97-AF65-F5344CB8AC3E}">
        <p14:creationId xmlns:p14="http://schemas.microsoft.com/office/powerpoint/2010/main" val="183927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endParaRPr lang="en-US" dirty="0"/>
          </a:p>
        </p:txBody>
      </p:sp>
      <p:sp>
        <p:nvSpPr>
          <p:cNvPr id="3" name="Rectangle 2"/>
          <p:cNvSpPr>
            <a:spLocks noGrp="1"/>
          </p:cNvSpPr>
          <p:nvPr>
            <p:ph type="dt" sz="half" idx="10"/>
          </p:nvPr>
        </p:nvSpPr>
        <p:spPr/>
        <p:txBody>
          <a:bodyPr/>
          <a:lstStyle/>
          <a:p>
            <a:fld id="{ECBF5D9E-01EA-4B7C-B8C1-171E09783D92}" type="datetime1">
              <a:rPr lang="en-US" smtClean="0"/>
              <a:pPr/>
              <a:t>2/28/2019</a:t>
            </a:fld>
            <a:endParaRPr lang="en-US" dirty="0"/>
          </a:p>
        </p:txBody>
      </p:sp>
      <p:sp>
        <p:nvSpPr>
          <p:cNvPr id="4" name="Rectangle 3"/>
          <p:cNvSpPr>
            <a:spLocks noGrp="1"/>
          </p:cNvSpPr>
          <p:nvPr>
            <p:ph type="ftr" sz="quarter" idx="11"/>
          </p:nvPr>
        </p:nvSpPr>
        <p:spPr/>
        <p:txBody>
          <a:bodyPr/>
          <a:lstStyle/>
          <a:p>
            <a:endParaRPr lang="en-US" dirty="0"/>
          </a:p>
        </p:txBody>
      </p:sp>
      <p:sp>
        <p:nvSpPr>
          <p:cNvPr id="5" name="Rectangle 4"/>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dirty="0"/>
          </a:p>
        </p:txBody>
      </p:sp>
      <p:sp>
        <p:nvSpPr>
          <p:cNvPr id="7" name="Rectangle 6"/>
          <p:cNvSpPr>
            <a:spLocks noGrp="1"/>
          </p:cNvSpPr>
          <p:nvPr>
            <p:ph sz="quarter" idx="13"/>
          </p:nvPr>
        </p:nvSpPr>
        <p:spPr>
          <a:xfrm>
            <a:off x="609600" y="1352550"/>
            <a:ext cx="8153400" cy="3276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a:t>Click to edit master title style</a:t>
            </a:r>
          </a:p>
        </p:txBody>
      </p:sp>
      <p:sp>
        <p:nvSpPr>
          <p:cNvPr id="12" name="Date Placeholder 11"/>
          <p:cNvSpPr>
            <a:spLocks noGrp="1"/>
          </p:cNvSpPr>
          <p:nvPr>
            <p:ph type="dt" sz="half" idx="10"/>
          </p:nvPr>
        </p:nvSpPr>
        <p:spPr/>
        <p:txBody>
          <a:bodyPr/>
          <a:lstStyle/>
          <a:p>
            <a:fld id="{45C9BC81-2B49-4047-842E-D39C8B577613}" type="datetime1">
              <a:rPr lang="en-US" smtClean="0"/>
              <a:pPr/>
              <a:t>2/28/2019</a:t>
            </a:fld>
            <a:endParaRPr lang="en-US" dirty="0"/>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5"/>
          </p:nvPr>
        </p:nvSpPr>
        <p:spPr/>
        <p:txBody>
          <a:bodyPr rtlCol="0"/>
          <a:lstStyle/>
          <a:p>
            <a:fld id="{99186F0E-344D-4CCC-9323-01EEAEC9A059}" type="datetime1">
              <a:rPr lang="en-US" smtClean="0"/>
              <a:pPr/>
              <a:t>2/28/2019</a:t>
            </a:fld>
            <a:endParaRPr lang="en-US" dirty="0"/>
          </a:p>
        </p:txBody>
      </p:sp>
      <p:sp>
        <p:nvSpPr>
          <p:cNvPr id="10" name="Slide Number Placeholder 9"/>
          <p:cNvSpPr>
            <a:spLocks noGrp="1"/>
          </p:cNvSpPr>
          <p:nvPr>
            <p:ph type="sldNum" sz="quarter" idx="16"/>
          </p:nvPr>
        </p:nvSpPr>
        <p:spPr/>
        <p:txBody>
          <a:bodyPr rtlCol="0"/>
          <a:lstStyle/>
          <a:p>
            <a:pPr algn="ctr"/>
            <a:fld id="{8F82E0A0-C266-4798-8C8F-B9F91E9DA37E}" type="slidenum">
              <a:rPr lang="en-US" sz="1400" b="1" smtClean="0">
                <a:solidFill>
                  <a:srgbClr val="FFFFFF"/>
                </a:solidFill>
              </a:rPr>
              <a:pPr algn="ct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5"/>
          </p:nvPr>
        </p:nvSpPr>
        <p:spPr/>
        <p:txBody>
          <a:bodyPr rtlCol="0"/>
          <a:lstStyle/>
          <a:p>
            <a:fld id="{732CBB14-9E21-4A83-9264-2196F381D561}" type="datetime1">
              <a:rPr lang="en-US" smtClean="0"/>
              <a:pPr/>
              <a:t>2/28/2019</a:t>
            </a:fld>
            <a:endParaRPr lang="en-US" dirty="0"/>
          </a:p>
        </p:txBody>
      </p:sp>
      <p:sp>
        <p:nvSpPr>
          <p:cNvPr id="12" name="Slide Number Placeholder 11"/>
          <p:cNvSpPr>
            <a:spLocks noGrp="1"/>
          </p:cNvSpPr>
          <p:nvPr>
            <p:ph type="sldNum" sz="quarter" idx="16"/>
          </p:nvPr>
        </p:nvSpPr>
        <p:spPr/>
        <p:txBody>
          <a:bodyPr rtlCol="0"/>
          <a:lstStyle/>
          <a:p>
            <a:pPr algn="ctr"/>
            <a:fld id="{8F82E0A0-C266-4798-8C8F-B9F91E9DA37E}" type="slidenum">
              <a:rPr lang="en-US" sz="1400" b="1" smtClean="0">
                <a:solidFill>
                  <a:srgbClr val="FFFFFF"/>
                </a:solidFill>
              </a:rPr>
              <a:pPr algn="ctr"/>
              <a:t>‹#›</a:t>
            </a:fld>
            <a:endParaRPr lang="en-US" dirty="0"/>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BABB85-2996-4EBB-82AA-8B44C3C5F7C0}" type="datetime1">
              <a:rPr lang="en-US" smtClean="0"/>
              <a:pPr/>
              <a:t>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D3EF2-F2E4-4102-AB7B-CC575B151EA1}" type="datetime1">
              <a:rPr lang="en-US" smtClean="0"/>
              <a:pPr/>
              <a:t>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9BF2E951-5671-483D-BB36-9CDEED41129E}" type="datetime1">
              <a:rPr lang="en-US" smtClean="0"/>
              <a:pPr/>
              <a:t>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9" name="Content Placeholder 8"/>
          <p:cNvSpPr>
            <a:spLocks noGrp="1"/>
          </p:cNvSpPr>
          <p:nvPr>
            <p:ph sz="quarter" idx="13"/>
          </p:nvPr>
        </p:nvSpPr>
        <p:spPr>
          <a:xfrm>
            <a:off x="2362200" y="1428750"/>
            <a:ext cx="64008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dirty="0"/>
              <a:t>Click icon to add picture</a:t>
            </a:r>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Date Placeholder 11"/>
          <p:cNvSpPr>
            <a:spLocks noGrp="1"/>
          </p:cNvSpPr>
          <p:nvPr>
            <p:ph type="dt" sz="half" idx="10"/>
          </p:nvPr>
        </p:nvSpPr>
        <p:spPr>
          <a:xfrm>
            <a:off x="6248400" y="4686300"/>
            <a:ext cx="2667000" cy="273844"/>
          </a:xfrm>
        </p:spPr>
        <p:txBody>
          <a:bodyPr rtlCol="0"/>
          <a:lstStyle/>
          <a:p>
            <a:fld id="{ECDBC90A-B2A7-48E3-B4AA-0DB348CA23BA}" type="datetime1">
              <a:rPr lang="en-US" smtClean="0"/>
              <a:pPr/>
              <a:t>2/28/2019</a:t>
            </a:fld>
            <a:endParaRPr lang="en-US" dirty="0"/>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4B0EFD78-F897-45FC-9BA2-AF2AE2787F2F}" type="datetime1">
              <a:rPr lang="en-US" smtClean="0"/>
              <a:pPr/>
              <a:t>2/28/2019</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hf sldNum="0" hdr="0" dt="0"/>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cdunn@polisci.ucla.edu" TargetMode="External"/><Relationship Id="rId4" Type="http://schemas.openxmlformats.org/officeDocument/2006/relationships/hyperlink" Target="mailto:barretom@ucla.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342900" y="254382"/>
            <a:ext cx="8534400" cy="3618353"/>
          </a:xfrm>
        </p:spPr>
        <p:txBody>
          <a:bodyPr>
            <a:normAutofit/>
          </a:bodyPr>
          <a:lstStyle/>
          <a:p>
            <a:pPr algn="ctr"/>
            <a:r>
              <a:rPr lang="en-US" cap="small" dirty="0"/>
              <a:t>Voting Rights Policy &amp; The Law</a:t>
            </a:r>
            <a:br>
              <a:rPr lang="en-US" cap="small" dirty="0"/>
            </a:br>
            <a:r>
              <a:rPr lang="en-US" dirty="0"/>
              <a:t>______________________________</a:t>
            </a:r>
            <a:br>
              <a:rPr lang="en-US" dirty="0"/>
            </a:br>
            <a:r>
              <a:rPr lang="en-US" dirty="0"/>
              <a:t/>
            </a:r>
            <a:br>
              <a:rPr lang="en-US" dirty="0"/>
            </a:br>
            <a:r>
              <a:rPr lang="en-US" sz="2700" cap="none" dirty="0"/>
              <a:t/>
            </a:r>
            <a:br>
              <a:rPr lang="en-US" sz="2700" cap="none" dirty="0"/>
            </a:br>
            <a:r>
              <a:rPr lang="en-US" sz="2700" cap="none" dirty="0"/>
              <a:t/>
            </a:r>
            <a:br>
              <a:rPr lang="en-US" sz="2700" cap="none" dirty="0"/>
            </a:br>
            <a:endParaRPr lang="en-US" sz="2700" dirty="0"/>
          </a:p>
        </p:txBody>
      </p:sp>
      <p:sp>
        <p:nvSpPr>
          <p:cNvPr id="5" name="Rectangle 4"/>
          <p:cNvSpPr>
            <a:spLocks noGrp="1"/>
          </p:cNvSpPr>
          <p:nvPr>
            <p:ph type="subTitle" idx="1"/>
          </p:nvPr>
        </p:nvSpPr>
        <p:spPr/>
        <p:txBody>
          <a:bodyPr>
            <a:normAutofit lnSpcReduction="10000"/>
          </a:bodyPr>
          <a:lstStyle/>
          <a:p>
            <a:pPr algn="ctr"/>
            <a:endParaRPr lang="en-US" dirty="0"/>
          </a:p>
        </p:txBody>
      </p:sp>
      <p:sp>
        <p:nvSpPr>
          <p:cNvPr id="6" name="TextBox 5"/>
          <p:cNvSpPr txBox="1"/>
          <p:nvPr/>
        </p:nvSpPr>
        <p:spPr>
          <a:xfrm>
            <a:off x="1613391" y="2847192"/>
            <a:ext cx="5497830" cy="1446550"/>
          </a:xfrm>
          <a:prstGeom prst="rect">
            <a:avLst/>
          </a:prstGeom>
          <a:noFill/>
        </p:spPr>
        <p:txBody>
          <a:bodyPr wrap="square" rtlCol="0">
            <a:spAutoFit/>
          </a:bodyPr>
          <a:lstStyle/>
          <a:p>
            <a:pPr algn="ctr"/>
            <a:r>
              <a:rPr lang="en-US" sz="2200" dirty="0"/>
              <a:t>Matt Barreto &amp; Chad Dunn</a:t>
            </a:r>
          </a:p>
          <a:p>
            <a:pPr algn="ctr"/>
            <a:endParaRPr lang="en-US" sz="2200" dirty="0"/>
          </a:p>
          <a:p>
            <a:pPr algn="ctr"/>
            <a:r>
              <a:rPr lang="en-US" sz="2200" dirty="0" smtClean="0"/>
              <a:t>February 28, 2019</a:t>
            </a:r>
            <a:endParaRPr lang="en-US" sz="2200" dirty="0"/>
          </a:p>
          <a:p>
            <a:pPr algn="ctr"/>
            <a:endParaRPr lang="en-US" sz="2200" dirty="0"/>
          </a:p>
        </p:txBody>
      </p:sp>
      <p:pic>
        <p:nvPicPr>
          <p:cNvPr id="8" name="Picture 2" descr="http://www.mattbarreto.com/mbarreto/images/ucl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1967" y="2109171"/>
            <a:ext cx="2000679" cy="507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571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086280"/>
            <a:ext cx="9144000" cy="2818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5"/>
          <p:cNvSpPr>
            <a:spLocks noGrp="1"/>
          </p:cNvSpPr>
          <p:nvPr>
            <p:ph type="sldNum" sz="quarter" idx="12"/>
          </p:nvPr>
        </p:nvSpPr>
        <p:spPr/>
        <p:txBody>
          <a:bodyPr>
            <a:normAutofit fontScale="47500" lnSpcReduction="20000"/>
          </a:bodyPr>
          <a:lstStyle/>
          <a:p>
            <a:fld id="{73039FB8-40B7-451B-8858-295CC0EA795B}" type="slidenum">
              <a:rPr lang="en-US" altLang="en-US"/>
              <a:pPr/>
              <a:t>10</a:t>
            </a:fld>
            <a:endParaRPr lang="en-US" altLang="en-US"/>
          </a:p>
        </p:txBody>
      </p:sp>
      <p:sp>
        <p:nvSpPr>
          <p:cNvPr id="5122" name="Rectangle 2"/>
          <p:cNvSpPr>
            <a:spLocks noGrp="1" noChangeArrowheads="1"/>
          </p:cNvSpPr>
          <p:nvPr>
            <p:ph type="title"/>
          </p:nvPr>
        </p:nvSpPr>
        <p:spPr>
          <a:xfrm>
            <a:off x="1600200" y="-201744"/>
            <a:ext cx="6172200" cy="857250"/>
          </a:xfrm>
        </p:spPr>
        <p:txBody>
          <a:bodyPr/>
          <a:lstStyle/>
          <a:p>
            <a:r>
              <a:rPr lang="en-US" altLang="en-US" sz="3000" dirty="0"/>
              <a:t>What if there is not polarized voting?</a:t>
            </a:r>
            <a:endParaRPr lang="en-US" altLang="en-US" sz="3000" dirty="0"/>
          </a:p>
        </p:txBody>
      </p:sp>
      <p:pic>
        <p:nvPicPr>
          <p:cNvPr id="512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7350" y="742950"/>
            <a:ext cx="5715000" cy="4188619"/>
          </a:xfrm>
          <a:prstGeom prst="rect">
            <a:avLst/>
          </a:prstGeom>
          <a:noFill/>
          <a:extLst>
            <a:ext uri="{909E8E84-426E-40DD-AFC4-6F175D3DCCD1}">
              <a14:hiddenFill xmlns:a14="http://schemas.microsoft.com/office/drawing/2010/main">
                <a:solidFill>
                  <a:srgbClr val="FFFFFF"/>
                </a:solidFill>
              </a14:hiddenFill>
            </a:ext>
          </a:extLst>
        </p:spPr>
      </p:pic>
      <p:sp>
        <p:nvSpPr>
          <p:cNvPr id="5127" name="Line 7"/>
          <p:cNvSpPr>
            <a:spLocks noChangeShapeType="1"/>
          </p:cNvSpPr>
          <p:nvPr/>
        </p:nvSpPr>
        <p:spPr bwMode="auto">
          <a:xfrm>
            <a:off x="2228850" y="2743200"/>
            <a:ext cx="4914900" cy="0"/>
          </a:xfrm>
          <a:prstGeom prst="line">
            <a:avLst/>
          </a:prstGeom>
          <a:noFill/>
          <a:ln w="1905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5128" name="Line 8"/>
          <p:cNvSpPr>
            <a:spLocks noChangeShapeType="1"/>
          </p:cNvSpPr>
          <p:nvPr/>
        </p:nvSpPr>
        <p:spPr bwMode="auto">
          <a:xfrm flipH="1">
            <a:off x="3028950" y="1543050"/>
            <a:ext cx="62865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5129" name="Line 9"/>
          <p:cNvSpPr>
            <a:spLocks noChangeShapeType="1"/>
          </p:cNvSpPr>
          <p:nvPr/>
        </p:nvSpPr>
        <p:spPr bwMode="auto">
          <a:xfrm flipV="1">
            <a:off x="1771650" y="1257300"/>
            <a:ext cx="0" cy="2914650"/>
          </a:xfrm>
          <a:prstGeom prst="line">
            <a:avLst/>
          </a:prstGeom>
          <a:noFill/>
          <a:ln w="19050">
            <a:solidFill>
              <a:schemeClr val="tx1"/>
            </a:solidFill>
            <a:round/>
            <a:headEnd type="triangl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5130" name="Line 10"/>
          <p:cNvSpPr>
            <a:spLocks noChangeShapeType="1"/>
          </p:cNvSpPr>
          <p:nvPr/>
        </p:nvSpPr>
        <p:spPr bwMode="auto">
          <a:xfrm flipH="1" flipV="1">
            <a:off x="2400300" y="4743450"/>
            <a:ext cx="4343400" cy="0"/>
          </a:xfrm>
          <a:prstGeom prst="line">
            <a:avLst/>
          </a:prstGeom>
          <a:noFill/>
          <a:ln w="19050">
            <a:solidFill>
              <a:schemeClr val="tx1"/>
            </a:solidFill>
            <a:round/>
            <a:headEnd type="triangl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5131" name="Oval 11"/>
          <p:cNvSpPr>
            <a:spLocks noChangeArrowheads="1"/>
          </p:cNvSpPr>
          <p:nvPr/>
        </p:nvSpPr>
        <p:spPr bwMode="auto">
          <a:xfrm>
            <a:off x="2799160" y="1450181"/>
            <a:ext cx="228600" cy="2286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5132" name="Text Box 12"/>
          <p:cNvSpPr txBox="1">
            <a:spLocks noChangeArrowheads="1"/>
          </p:cNvSpPr>
          <p:nvPr/>
        </p:nvSpPr>
        <p:spPr bwMode="auto">
          <a:xfrm>
            <a:off x="3600450" y="1416844"/>
            <a:ext cx="1428750" cy="43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125"/>
              <a:t>Each dot represents a precinct</a:t>
            </a:r>
          </a:p>
        </p:txBody>
      </p:sp>
    </p:spTree>
    <p:extLst>
      <p:ext uri="{BB962C8B-B14F-4D97-AF65-F5344CB8AC3E}">
        <p14:creationId xmlns:p14="http://schemas.microsoft.com/office/powerpoint/2010/main" val="2939427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2" fill="hold" grpId="0" nodeType="clickEffect">
                                  <p:stCondLst>
                                    <p:cond delay="0"/>
                                  </p:stCondLst>
                                  <p:childTnLst>
                                    <p:set>
                                      <p:cBhvr>
                                        <p:cTn id="10" dur="1" fill="hold">
                                          <p:stCondLst>
                                            <p:cond delay="0"/>
                                          </p:stCondLst>
                                        </p:cTn>
                                        <p:tgtEl>
                                          <p:spTgt spid="5128"/>
                                        </p:tgtEl>
                                        <p:attrNameLst>
                                          <p:attrName>style.visibility</p:attrName>
                                        </p:attrNameLst>
                                      </p:cBhvr>
                                      <p:to>
                                        <p:strVal val="visible"/>
                                      </p:to>
                                    </p:set>
                                    <p:animEffect transition="in" filter="wipe(right)">
                                      <p:cBhvr>
                                        <p:cTn id="11" dur="500"/>
                                        <p:tgtEl>
                                          <p:spTgt spid="5128"/>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5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animBg="1"/>
      <p:bldP spid="5131" grpId="0" animBg="1"/>
      <p:bldP spid="513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086280"/>
            <a:ext cx="9144000" cy="2818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p:cNvSpPr>
            <a:spLocks noGrp="1"/>
          </p:cNvSpPr>
          <p:nvPr>
            <p:ph type="sldNum" sz="quarter" idx="12"/>
          </p:nvPr>
        </p:nvSpPr>
        <p:spPr/>
        <p:txBody>
          <a:bodyPr>
            <a:normAutofit fontScale="47500" lnSpcReduction="20000"/>
          </a:bodyPr>
          <a:lstStyle/>
          <a:p>
            <a:fld id="{FFE57645-EC5E-4EBE-A479-B66BCFAE93E7}" type="slidenum">
              <a:rPr lang="en-US" altLang="en-US"/>
              <a:pPr/>
              <a:t>11</a:t>
            </a:fld>
            <a:endParaRPr lang="en-US" altLang="en-US"/>
          </a:p>
        </p:txBody>
      </p:sp>
      <p:pic>
        <p:nvPicPr>
          <p:cNvPr id="614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7351" y="742950"/>
            <a:ext cx="5717381" cy="4189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6"/>
          <p:cNvSpPr>
            <a:spLocks noGrp="1" noChangeArrowheads="1"/>
          </p:cNvSpPr>
          <p:nvPr>
            <p:ph type="title"/>
          </p:nvPr>
        </p:nvSpPr>
        <p:spPr>
          <a:xfrm>
            <a:off x="1485900" y="0"/>
            <a:ext cx="6172200" cy="857250"/>
          </a:xfrm>
          <a:noFill/>
          <a:ln/>
        </p:spPr>
        <p:txBody>
          <a:bodyPr/>
          <a:lstStyle/>
          <a:p>
            <a:r>
              <a:rPr lang="en-US" altLang="en-US"/>
              <a:t>What does RPV look like?</a:t>
            </a:r>
          </a:p>
        </p:txBody>
      </p:sp>
      <p:sp>
        <p:nvSpPr>
          <p:cNvPr id="6151" name="Line 7"/>
          <p:cNvSpPr>
            <a:spLocks noChangeShapeType="1"/>
          </p:cNvSpPr>
          <p:nvPr/>
        </p:nvSpPr>
        <p:spPr bwMode="auto">
          <a:xfrm flipV="1">
            <a:off x="2400300" y="1771650"/>
            <a:ext cx="4286250" cy="1828800"/>
          </a:xfrm>
          <a:prstGeom prst="line">
            <a:avLst/>
          </a:prstGeom>
          <a:noFill/>
          <a:ln w="3810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Tree>
    <p:extLst>
      <p:ext uri="{BB962C8B-B14F-4D97-AF65-F5344CB8AC3E}">
        <p14:creationId xmlns:p14="http://schemas.microsoft.com/office/powerpoint/2010/main" val="15155728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wipe(left)">
                                      <p:cBhvr>
                                        <p:cTn id="7" dur="20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282832" y="941902"/>
            <a:ext cx="8534400" cy="1318978"/>
          </a:xfrm>
        </p:spPr>
        <p:txBody>
          <a:bodyPr>
            <a:normAutofit fontScale="90000"/>
          </a:bodyPr>
          <a:lstStyle/>
          <a:p>
            <a:pPr algn="ctr"/>
            <a:r>
              <a:rPr lang="en-US" cap="small" dirty="0"/>
              <a:t>Thank you!</a:t>
            </a:r>
            <a:br>
              <a:rPr lang="en-US" cap="small" dirty="0"/>
            </a:br>
            <a:r>
              <a:rPr lang="en-US" cap="small" dirty="0"/>
              <a:t>Contact us:</a:t>
            </a:r>
            <a:endParaRPr lang="en-US" sz="2700" dirty="0"/>
          </a:p>
        </p:txBody>
      </p:sp>
      <p:sp>
        <p:nvSpPr>
          <p:cNvPr id="5" name="Rectangle 4"/>
          <p:cNvSpPr>
            <a:spLocks noGrp="1"/>
          </p:cNvSpPr>
          <p:nvPr>
            <p:ph type="subTitle" idx="1"/>
          </p:nvPr>
        </p:nvSpPr>
        <p:spPr/>
        <p:txBody>
          <a:bodyPr>
            <a:normAutofit lnSpcReduction="10000"/>
          </a:bodyPr>
          <a:lstStyle/>
          <a:p>
            <a:pPr algn="ctr"/>
            <a:endParaRPr lang="en-US" dirty="0"/>
          </a:p>
        </p:txBody>
      </p:sp>
      <p:sp>
        <p:nvSpPr>
          <p:cNvPr id="2" name="TextBox 1"/>
          <p:cNvSpPr txBox="1"/>
          <p:nvPr/>
        </p:nvSpPr>
        <p:spPr>
          <a:xfrm>
            <a:off x="1058783" y="4015110"/>
            <a:ext cx="7328950" cy="369332"/>
          </a:xfrm>
          <a:prstGeom prst="rect">
            <a:avLst/>
          </a:prstGeom>
          <a:noFill/>
        </p:spPr>
        <p:txBody>
          <a:bodyPr wrap="square" rtlCol="0">
            <a:spAutoFit/>
          </a:bodyPr>
          <a:lstStyle/>
          <a:p>
            <a:r>
              <a:rPr lang="en-US" dirty="0"/>
              <a:t>Voting Rights Policy &amp; The Law</a:t>
            </a:r>
          </a:p>
        </p:txBody>
      </p:sp>
      <p:pic>
        <p:nvPicPr>
          <p:cNvPr id="6" name="Picture 2" descr="http://www.mattbarreto.com/mbarreto/images/ucl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506" y="4093291"/>
            <a:ext cx="838772" cy="21296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43819" y="2413966"/>
            <a:ext cx="6723938" cy="954107"/>
          </a:xfrm>
          <a:prstGeom prst="rect">
            <a:avLst/>
          </a:prstGeom>
          <a:noFill/>
        </p:spPr>
        <p:txBody>
          <a:bodyPr wrap="square" rtlCol="0">
            <a:spAutoFit/>
          </a:bodyPr>
          <a:lstStyle/>
          <a:p>
            <a:r>
              <a:rPr lang="en-US" sz="2800" dirty="0"/>
              <a:t>Prof. Barreto: </a:t>
            </a:r>
            <a:r>
              <a:rPr lang="en-US" sz="2800" dirty="0">
                <a:hlinkClick r:id="rId4"/>
              </a:rPr>
              <a:t>barretom@ucla.edu</a:t>
            </a:r>
            <a:endParaRPr lang="en-US" sz="2800" dirty="0"/>
          </a:p>
          <a:p>
            <a:r>
              <a:rPr lang="en-US" sz="2800" dirty="0"/>
              <a:t>Mr. Dunn: </a:t>
            </a:r>
            <a:r>
              <a:rPr lang="en-US" sz="2800" dirty="0">
                <a:hlinkClick r:id="rId5"/>
              </a:rPr>
              <a:t>cdunn@polisci.ucla.edu</a:t>
            </a:r>
            <a:r>
              <a:rPr lang="en-US" sz="2800" dirty="0"/>
              <a:t> </a:t>
            </a:r>
          </a:p>
        </p:txBody>
      </p:sp>
    </p:spTree>
    <p:extLst>
      <p:ext uri="{BB962C8B-B14F-4D97-AF65-F5344CB8AC3E}">
        <p14:creationId xmlns:p14="http://schemas.microsoft.com/office/powerpoint/2010/main" val="1489355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normAutofit fontScale="47500" lnSpcReduction="20000"/>
          </a:bodyPr>
          <a:lstStyle/>
          <a:p>
            <a:fld id="{4BEF6C88-7DAD-43B8-8386-DC7345F14087}" type="slidenum">
              <a:rPr lang="en-US"/>
              <a:pPr/>
              <a:t>2</a:t>
            </a:fld>
            <a:endParaRPr lang="en-US"/>
          </a:p>
        </p:txBody>
      </p:sp>
      <p:sp>
        <p:nvSpPr>
          <p:cNvPr id="10243" name="Rectangle 3"/>
          <p:cNvSpPr>
            <a:spLocks noGrp="1" noChangeArrowheads="1"/>
          </p:cNvSpPr>
          <p:nvPr>
            <p:ph type="body" idx="1"/>
          </p:nvPr>
        </p:nvSpPr>
        <p:spPr>
          <a:xfrm>
            <a:off x="533399" y="1439466"/>
            <a:ext cx="8039959" cy="3394472"/>
          </a:xfrm>
        </p:spPr>
        <p:txBody>
          <a:bodyPr>
            <a:normAutofit/>
          </a:bodyPr>
          <a:lstStyle/>
          <a:p>
            <a:pPr>
              <a:lnSpc>
                <a:spcPct val="90000"/>
              </a:lnSpc>
              <a:spcBef>
                <a:spcPct val="80000"/>
              </a:spcBef>
              <a:buFont typeface="Webdings" pitchFamily="18" charset="2"/>
              <a:buChar char="4"/>
            </a:pPr>
            <a:r>
              <a:rPr lang="en-US" sz="2100" dirty="0"/>
              <a:t>Racially polarized voting exists when voters of different racial or ethnic groups exhibit very different candidate preferences in an election. </a:t>
            </a:r>
          </a:p>
          <a:p>
            <a:pPr>
              <a:lnSpc>
                <a:spcPct val="90000"/>
              </a:lnSpc>
              <a:spcBef>
                <a:spcPct val="80000"/>
              </a:spcBef>
              <a:buFont typeface="Webdings" pitchFamily="18" charset="2"/>
              <a:buChar char="4"/>
            </a:pPr>
            <a:r>
              <a:rPr lang="en-US" sz="2100" dirty="0"/>
              <a:t>It means simply that voters of different groups are voting in </a:t>
            </a:r>
            <a:r>
              <a:rPr lang="en-US" sz="2100" u="sng" dirty="0" smtClean="0"/>
              <a:t>polar</a:t>
            </a:r>
            <a:r>
              <a:rPr lang="en-US" sz="2100" dirty="0" smtClean="0"/>
              <a:t> opposite </a:t>
            </a:r>
            <a:r>
              <a:rPr lang="en-US" sz="2100" dirty="0"/>
              <a:t>directions, rather than in a coalition.</a:t>
            </a:r>
          </a:p>
          <a:p>
            <a:pPr>
              <a:lnSpc>
                <a:spcPct val="90000"/>
              </a:lnSpc>
              <a:spcBef>
                <a:spcPct val="80000"/>
              </a:spcBef>
              <a:buFont typeface="Webdings" pitchFamily="18" charset="2"/>
              <a:buChar char="4"/>
            </a:pPr>
            <a:r>
              <a:rPr lang="en-US" sz="2100" dirty="0"/>
              <a:t>RPV does not mean voters are racist, it only measures the outcomes of voting patterns and determines whether patterns exist based on race/ethnicity</a:t>
            </a:r>
          </a:p>
        </p:txBody>
      </p:sp>
      <p:sp>
        <p:nvSpPr>
          <p:cNvPr id="10244" name="Rectangle 4"/>
          <p:cNvSpPr>
            <a:spLocks noGrp="1" noChangeArrowheads="1"/>
          </p:cNvSpPr>
          <p:nvPr>
            <p:ph type="title"/>
          </p:nvPr>
        </p:nvSpPr>
        <p:spPr>
          <a:xfrm>
            <a:off x="599000" y="266257"/>
            <a:ext cx="8256241" cy="857250"/>
          </a:xfrm>
          <a:noFill/>
          <a:ln/>
        </p:spPr>
        <p:txBody>
          <a:bodyPr>
            <a:noAutofit/>
          </a:bodyPr>
          <a:lstStyle/>
          <a:p>
            <a:r>
              <a:rPr lang="en-US" sz="3600" dirty="0"/>
              <a:t>Defining Racially Polarized Voting</a:t>
            </a:r>
          </a:p>
        </p:txBody>
      </p:sp>
    </p:spTree>
    <p:extLst>
      <p:ext uri="{BB962C8B-B14F-4D97-AF65-F5344CB8AC3E}">
        <p14:creationId xmlns:p14="http://schemas.microsoft.com/office/powerpoint/2010/main" val="24514390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normAutofit fontScale="47500" lnSpcReduction="20000"/>
          </a:bodyPr>
          <a:lstStyle/>
          <a:p>
            <a:fld id="{169A489B-BE32-4388-ACFC-3CDAC062516E}" type="slidenum">
              <a:rPr lang="en-US"/>
              <a:pPr/>
              <a:t>3</a:t>
            </a:fld>
            <a:endParaRPr lang="en-US"/>
          </a:p>
        </p:txBody>
      </p:sp>
      <p:sp>
        <p:nvSpPr>
          <p:cNvPr id="11266" name="Rectangle 2"/>
          <p:cNvSpPr>
            <a:spLocks noGrp="1" noChangeArrowheads="1"/>
          </p:cNvSpPr>
          <p:nvPr>
            <p:ph type="body" idx="1"/>
          </p:nvPr>
        </p:nvSpPr>
        <p:spPr>
          <a:xfrm>
            <a:off x="533400" y="1476540"/>
            <a:ext cx="8314967" cy="3771900"/>
          </a:xfrm>
        </p:spPr>
        <p:txBody>
          <a:bodyPr>
            <a:noAutofit/>
          </a:bodyPr>
          <a:lstStyle/>
          <a:p>
            <a:pPr>
              <a:lnSpc>
                <a:spcPct val="90000"/>
              </a:lnSpc>
              <a:spcBef>
                <a:spcPct val="80000"/>
              </a:spcBef>
              <a:buFont typeface="Webdings" pitchFamily="18" charset="2"/>
              <a:buChar char="4"/>
            </a:pPr>
            <a:r>
              <a:rPr lang="en-US" sz="2100" dirty="0"/>
              <a:t>Bottom line: minority voters are voting one way, and non-minority voters are voting another way</a:t>
            </a:r>
          </a:p>
          <a:p>
            <a:pPr>
              <a:lnSpc>
                <a:spcPct val="90000"/>
              </a:lnSpc>
              <a:spcBef>
                <a:spcPct val="80000"/>
              </a:spcBef>
              <a:buFont typeface="Webdings" pitchFamily="18" charset="2"/>
              <a:buChar char="4"/>
            </a:pPr>
            <a:r>
              <a:rPr lang="en-US" sz="2100" dirty="0"/>
              <a:t>But because White voters are more numerous in the at-large system, minority voters systematically lose.</a:t>
            </a:r>
          </a:p>
          <a:p>
            <a:pPr>
              <a:lnSpc>
                <a:spcPct val="90000"/>
              </a:lnSpc>
              <a:spcBef>
                <a:spcPct val="80000"/>
              </a:spcBef>
              <a:buFont typeface="Webdings" pitchFamily="18" charset="2"/>
              <a:buChar char="4"/>
            </a:pPr>
            <a:r>
              <a:rPr lang="en-US" sz="2100" dirty="0"/>
              <a:t>The analysis is about the individual voters within a jurisdiction.  It does not imply that the governing body or appointed officials are acting in a racially discriminatory fashion.  Even if a governing body is well intentioned, </a:t>
            </a:r>
            <a:r>
              <a:rPr lang="en-US" sz="2100" u="sng" dirty="0"/>
              <a:t>the individual voters across the county may behave in a way that blocks minority representation</a:t>
            </a:r>
            <a:r>
              <a:rPr lang="en-US" sz="2100" dirty="0"/>
              <a:t>.</a:t>
            </a:r>
          </a:p>
        </p:txBody>
      </p:sp>
      <p:sp>
        <p:nvSpPr>
          <p:cNvPr id="9" name="Rectangle 4"/>
          <p:cNvSpPr>
            <a:spLocks noGrp="1" noChangeArrowheads="1"/>
          </p:cNvSpPr>
          <p:nvPr>
            <p:ph type="title"/>
          </p:nvPr>
        </p:nvSpPr>
        <p:spPr>
          <a:xfrm>
            <a:off x="599000" y="266257"/>
            <a:ext cx="8256241" cy="857250"/>
          </a:xfrm>
          <a:noFill/>
          <a:ln/>
        </p:spPr>
        <p:txBody>
          <a:bodyPr>
            <a:noAutofit/>
          </a:bodyPr>
          <a:lstStyle/>
          <a:p>
            <a:r>
              <a:rPr lang="en-US" sz="3600" dirty="0"/>
              <a:t>Defining Racially Polarized Voting</a:t>
            </a:r>
          </a:p>
        </p:txBody>
      </p:sp>
    </p:spTree>
    <p:extLst>
      <p:ext uri="{BB962C8B-B14F-4D97-AF65-F5344CB8AC3E}">
        <p14:creationId xmlns:p14="http://schemas.microsoft.com/office/powerpoint/2010/main" val="494974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normAutofit fontScale="47500" lnSpcReduction="20000"/>
          </a:bodyPr>
          <a:lstStyle/>
          <a:p>
            <a:fld id="{43B0615D-B7A9-4547-8BDA-415AC519EDFB}" type="slidenum">
              <a:rPr lang="en-US"/>
              <a:pPr/>
              <a:t>4</a:t>
            </a:fld>
            <a:endParaRPr lang="en-US"/>
          </a:p>
        </p:txBody>
      </p:sp>
      <p:sp>
        <p:nvSpPr>
          <p:cNvPr id="12290" name="Rectangle 2"/>
          <p:cNvSpPr>
            <a:spLocks noGrp="1" noChangeArrowheads="1"/>
          </p:cNvSpPr>
          <p:nvPr>
            <p:ph type="body" idx="1"/>
          </p:nvPr>
        </p:nvSpPr>
        <p:spPr>
          <a:xfrm>
            <a:off x="533400" y="1428750"/>
            <a:ext cx="8321841" cy="3714750"/>
          </a:xfrm>
        </p:spPr>
        <p:txBody>
          <a:bodyPr>
            <a:noAutofit/>
          </a:bodyPr>
          <a:lstStyle/>
          <a:p>
            <a:pPr>
              <a:lnSpc>
                <a:spcPct val="90000"/>
              </a:lnSpc>
              <a:spcBef>
                <a:spcPct val="80000"/>
              </a:spcBef>
              <a:buFont typeface="Webdings" pitchFamily="18" charset="2"/>
              <a:buChar char="4"/>
            </a:pPr>
            <a:r>
              <a:rPr lang="en-US" sz="2100" dirty="0"/>
              <a:t>RPV can vary in degree of intensity, and it can be easily measured and quantified using statistical analysis that has been accepted by the courts.</a:t>
            </a:r>
          </a:p>
          <a:p>
            <a:pPr>
              <a:lnSpc>
                <a:spcPct val="90000"/>
              </a:lnSpc>
              <a:spcBef>
                <a:spcPct val="80000"/>
              </a:spcBef>
              <a:buFont typeface="Webdings" pitchFamily="18" charset="2"/>
              <a:buChar char="4"/>
            </a:pPr>
            <a:r>
              <a:rPr lang="en-US" sz="2100" dirty="0"/>
              <a:t>We now have very good data collection methods that can tell us electoral preferences precinct by precinct.  And because we also have very detailed demographic data that goes precinct by precinct, we can determine with confidence how certain constituencies are voting</a:t>
            </a:r>
            <a:r>
              <a:rPr lang="en-US" sz="2100" dirty="0"/>
              <a:t>.</a:t>
            </a:r>
          </a:p>
          <a:p>
            <a:pPr>
              <a:lnSpc>
                <a:spcPct val="90000"/>
              </a:lnSpc>
              <a:spcBef>
                <a:spcPct val="80000"/>
              </a:spcBef>
              <a:buFont typeface="Webdings" pitchFamily="18" charset="2"/>
              <a:buChar char="4"/>
            </a:pPr>
            <a:r>
              <a:rPr lang="en-US" sz="2100" dirty="0"/>
              <a:t>Harvard Prof. Gary King has developed a technique called “Ecological Inference” which has been accepted by state and federal courts as a reliable method</a:t>
            </a:r>
            <a:endParaRPr lang="en-US" sz="2100" dirty="0"/>
          </a:p>
        </p:txBody>
      </p:sp>
      <p:sp>
        <p:nvSpPr>
          <p:cNvPr id="9" name="Rectangle 4"/>
          <p:cNvSpPr>
            <a:spLocks noGrp="1" noChangeArrowheads="1"/>
          </p:cNvSpPr>
          <p:nvPr>
            <p:ph type="title"/>
          </p:nvPr>
        </p:nvSpPr>
        <p:spPr>
          <a:xfrm>
            <a:off x="599000" y="266257"/>
            <a:ext cx="8256241" cy="857250"/>
          </a:xfrm>
          <a:noFill/>
          <a:ln/>
        </p:spPr>
        <p:txBody>
          <a:bodyPr>
            <a:noAutofit/>
          </a:bodyPr>
          <a:lstStyle/>
          <a:p>
            <a:r>
              <a:rPr lang="en-US" sz="3600" dirty="0"/>
              <a:t>Defining Racially Polarized Voting</a:t>
            </a:r>
          </a:p>
        </p:txBody>
      </p:sp>
    </p:spTree>
    <p:extLst>
      <p:ext uri="{BB962C8B-B14F-4D97-AF65-F5344CB8AC3E}">
        <p14:creationId xmlns:p14="http://schemas.microsoft.com/office/powerpoint/2010/main" val="23833163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normAutofit fontScale="47500" lnSpcReduction="20000"/>
          </a:bodyPr>
          <a:lstStyle/>
          <a:p>
            <a:fld id="{54D1BE74-608A-4A76-948C-0A700733031A}" type="slidenum">
              <a:rPr lang="en-US" altLang="en-US"/>
              <a:pPr/>
              <a:t>5</a:t>
            </a:fld>
            <a:endParaRPr lang="en-US" altLang="en-US"/>
          </a:p>
        </p:txBody>
      </p:sp>
      <p:sp>
        <p:nvSpPr>
          <p:cNvPr id="14338" name="Rectangle 2"/>
          <p:cNvSpPr>
            <a:spLocks noGrp="1" noChangeArrowheads="1"/>
          </p:cNvSpPr>
          <p:nvPr>
            <p:ph type="body" idx="1"/>
          </p:nvPr>
        </p:nvSpPr>
        <p:spPr>
          <a:xfrm>
            <a:off x="533400" y="1450664"/>
            <a:ext cx="8431845" cy="3500760"/>
          </a:xfrm>
        </p:spPr>
        <p:txBody>
          <a:bodyPr>
            <a:normAutofit/>
          </a:bodyPr>
          <a:lstStyle/>
          <a:p>
            <a:pPr>
              <a:lnSpc>
                <a:spcPct val="90000"/>
              </a:lnSpc>
              <a:spcBef>
                <a:spcPct val="80000"/>
              </a:spcBef>
              <a:buFont typeface="Webdings" pitchFamily="18" charset="2"/>
              <a:buChar char="4"/>
            </a:pPr>
            <a:r>
              <a:rPr lang="en-US" altLang="en-US" sz="1950" dirty="0"/>
              <a:t>Data comes from all public databases</a:t>
            </a:r>
          </a:p>
          <a:p>
            <a:pPr>
              <a:lnSpc>
                <a:spcPct val="90000"/>
              </a:lnSpc>
              <a:spcBef>
                <a:spcPct val="80000"/>
              </a:spcBef>
              <a:buFont typeface="Webdings" pitchFamily="18" charset="2"/>
              <a:buChar char="4"/>
            </a:pPr>
            <a:r>
              <a:rPr lang="en-US" altLang="en-US" sz="1950" dirty="0"/>
              <a:t>Election </a:t>
            </a:r>
            <a:r>
              <a:rPr lang="en-US" altLang="en-US" sz="1950" dirty="0"/>
              <a:t>results at </a:t>
            </a:r>
            <a:r>
              <a:rPr lang="en-US" altLang="en-US" sz="1950" dirty="0"/>
              <a:t>precinct-by-precinct level come from official county registrar of voters websites</a:t>
            </a:r>
            <a:endParaRPr lang="en-US" altLang="en-US" sz="1950" dirty="0"/>
          </a:p>
          <a:p>
            <a:pPr>
              <a:lnSpc>
                <a:spcPct val="90000"/>
              </a:lnSpc>
              <a:spcBef>
                <a:spcPts val="1350"/>
              </a:spcBef>
              <a:buFont typeface="Webdings" pitchFamily="18" charset="2"/>
              <a:buChar char="4"/>
            </a:pPr>
            <a:r>
              <a:rPr lang="en-US" altLang="en-US" sz="1950" dirty="0"/>
              <a:t>Data on the ethnicity of voters comes from either official county records:</a:t>
            </a:r>
          </a:p>
          <a:p>
            <a:pPr lvl="1">
              <a:lnSpc>
                <a:spcPct val="90000"/>
              </a:lnSpc>
              <a:spcBef>
                <a:spcPts val="450"/>
              </a:spcBef>
              <a:buFont typeface="Webdings" pitchFamily="18" charset="2"/>
              <a:buChar char="4"/>
            </a:pPr>
            <a:r>
              <a:rPr lang="en-US" altLang="en-US" sz="1650" dirty="0"/>
              <a:t>In former </a:t>
            </a:r>
            <a:r>
              <a:rPr lang="en-US" altLang="en-US" sz="1650" dirty="0" smtClean="0"/>
              <a:t>Section 5 </a:t>
            </a:r>
            <a:r>
              <a:rPr lang="en-US" altLang="en-US" sz="1650" dirty="0"/>
              <a:t>jurisdictions race is recorded</a:t>
            </a:r>
          </a:p>
          <a:p>
            <a:pPr lvl="1">
              <a:lnSpc>
                <a:spcPct val="90000"/>
              </a:lnSpc>
              <a:spcBef>
                <a:spcPts val="450"/>
              </a:spcBef>
              <a:buFont typeface="Webdings" pitchFamily="18" charset="2"/>
              <a:buChar char="4"/>
            </a:pPr>
            <a:r>
              <a:rPr lang="en-US" altLang="en-US" sz="1650" dirty="0"/>
              <a:t>In non-Section 5 areas, we use surname lists or census data</a:t>
            </a:r>
            <a:endParaRPr lang="en-US" altLang="en-US" sz="1650" dirty="0"/>
          </a:p>
          <a:p>
            <a:pPr>
              <a:lnSpc>
                <a:spcPct val="90000"/>
              </a:lnSpc>
              <a:spcBef>
                <a:spcPct val="80000"/>
              </a:spcBef>
              <a:buFont typeface="Webdings" pitchFamily="18" charset="2"/>
              <a:buChar char="4"/>
            </a:pPr>
            <a:r>
              <a:rPr lang="en-US" altLang="en-US" sz="1950" dirty="0"/>
              <a:t>Start by looking at endogenous elections – those being challenged by the lawsuit (e.g. city council…)</a:t>
            </a:r>
          </a:p>
          <a:p>
            <a:pPr>
              <a:lnSpc>
                <a:spcPct val="90000"/>
              </a:lnSpc>
              <a:spcBef>
                <a:spcPct val="80000"/>
              </a:spcBef>
              <a:buFont typeface="Webdings" pitchFamily="18" charset="2"/>
              <a:buChar char="4"/>
            </a:pPr>
            <a:r>
              <a:rPr lang="en-US" altLang="en-US" sz="1950" dirty="0"/>
              <a:t>Best analysis will also bring in exogenous elections</a:t>
            </a:r>
            <a:endParaRPr lang="en-US" altLang="en-US" sz="1950" dirty="0"/>
          </a:p>
        </p:txBody>
      </p:sp>
      <p:sp>
        <p:nvSpPr>
          <p:cNvPr id="14339" name="Rectangle 3"/>
          <p:cNvSpPr>
            <a:spLocks noGrp="1" noChangeArrowheads="1"/>
          </p:cNvSpPr>
          <p:nvPr>
            <p:ph type="title"/>
          </p:nvPr>
        </p:nvSpPr>
        <p:spPr>
          <a:xfrm>
            <a:off x="605876" y="266257"/>
            <a:ext cx="6172200" cy="857250"/>
          </a:xfrm>
          <a:noFill/>
          <a:ln/>
        </p:spPr>
        <p:txBody>
          <a:bodyPr>
            <a:normAutofit/>
          </a:bodyPr>
          <a:lstStyle/>
          <a:p>
            <a:r>
              <a:rPr lang="en-US" altLang="en-US" sz="3600" dirty="0"/>
              <a:t>Gathering the data</a:t>
            </a:r>
          </a:p>
        </p:txBody>
      </p:sp>
    </p:spTree>
    <p:extLst>
      <p:ext uri="{BB962C8B-B14F-4D97-AF65-F5344CB8AC3E}">
        <p14:creationId xmlns:p14="http://schemas.microsoft.com/office/powerpoint/2010/main" val="1346543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8">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338">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38">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086280"/>
            <a:ext cx="9144000" cy="2818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81533" y="-3008"/>
            <a:ext cx="6172200" cy="685370"/>
          </a:xfrm>
        </p:spPr>
        <p:txBody>
          <a:bodyPr>
            <a:normAutofit fontScale="90000"/>
          </a:bodyPr>
          <a:lstStyle/>
          <a:p>
            <a:r>
              <a:rPr lang="en-US" sz="4000" dirty="0" smtClean="0"/>
              <a:t>Measuring</a:t>
            </a:r>
            <a:r>
              <a:rPr lang="en-US" dirty="0" smtClean="0"/>
              <a:t> Polarized Voting</a:t>
            </a:r>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27283"/>
          <a:stretch/>
        </p:blipFill>
        <p:spPr bwMode="auto">
          <a:xfrm>
            <a:off x="1714500" y="628651"/>
            <a:ext cx="5715000" cy="415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457450" y="1143001"/>
            <a:ext cx="4171950" cy="646331"/>
          </a:xfrm>
          <a:prstGeom prst="rect">
            <a:avLst/>
          </a:prstGeom>
          <a:noFill/>
        </p:spPr>
        <p:txBody>
          <a:bodyPr wrap="square" rtlCol="0">
            <a:spAutoFit/>
          </a:bodyPr>
          <a:lstStyle/>
          <a:p>
            <a:r>
              <a:rPr lang="en-US" dirty="0"/>
              <a:t>Y-axis measures percent of the vote won by the candidate in each precinct</a:t>
            </a:r>
            <a:endParaRPr lang="en-US" dirty="0"/>
          </a:p>
        </p:txBody>
      </p:sp>
      <p:sp>
        <p:nvSpPr>
          <p:cNvPr id="5" name="Right Brace 4"/>
          <p:cNvSpPr/>
          <p:nvPr/>
        </p:nvSpPr>
        <p:spPr>
          <a:xfrm>
            <a:off x="2228850" y="1028700"/>
            <a:ext cx="228600" cy="736695"/>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9" name="Right Brace 8"/>
          <p:cNvSpPr/>
          <p:nvPr/>
        </p:nvSpPr>
        <p:spPr>
          <a:xfrm>
            <a:off x="2228850" y="2971800"/>
            <a:ext cx="228600" cy="51435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 name="Rectangle 9"/>
          <p:cNvSpPr/>
          <p:nvPr/>
        </p:nvSpPr>
        <p:spPr>
          <a:xfrm>
            <a:off x="2228850" y="1714500"/>
            <a:ext cx="171450" cy="171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a:off x="2228850" y="2857500"/>
            <a:ext cx="3429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8" name="Straight Connector 7"/>
          <p:cNvCxnSpPr/>
          <p:nvPr/>
        </p:nvCxnSpPr>
        <p:spPr>
          <a:xfrm flipV="1">
            <a:off x="2343150" y="1522579"/>
            <a:ext cx="0" cy="17921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6446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086280"/>
            <a:ext cx="9144000" cy="2818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27283"/>
          <a:stretch/>
        </p:blipFill>
        <p:spPr bwMode="auto">
          <a:xfrm>
            <a:off x="1714500" y="628651"/>
            <a:ext cx="5715000" cy="415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457450" y="1143001"/>
            <a:ext cx="4171950" cy="646331"/>
          </a:xfrm>
          <a:prstGeom prst="rect">
            <a:avLst/>
          </a:prstGeom>
          <a:noFill/>
        </p:spPr>
        <p:txBody>
          <a:bodyPr wrap="square" rtlCol="0">
            <a:spAutoFit/>
          </a:bodyPr>
          <a:lstStyle/>
          <a:p>
            <a:r>
              <a:rPr lang="en-US" dirty="0"/>
              <a:t>Y-axis measures percent of the vote won by the candidate in each precinct</a:t>
            </a:r>
            <a:endParaRPr lang="en-US" dirty="0"/>
          </a:p>
        </p:txBody>
      </p:sp>
      <p:sp>
        <p:nvSpPr>
          <p:cNvPr id="7" name="TextBox 6"/>
          <p:cNvSpPr txBox="1"/>
          <p:nvPr/>
        </p:nvSpPr>
        <p:spPr>
          <a:xfrm>
            <a:off x="3200400" y="2857501"/>
            <a:ext cx="3829050" cy="646331"/>
          </a:xfrm>
          <a:prstGeom prst="rect">
            <a:avLst/>
          </a:prstGeom>
          <a:noFill/>
        </p:spPr>
        <p:txBody>
          <a:bodyPr wrap="square" rtlCol="0">
            <a:spAutoFit/>
          </a:bodyPr>
          <a:lstStyle/>
          <a:p>
            <a:r>
              <a:rPr lang="en-US" dirty="0"/>
              <a:t>X-axis measures percent of all voters </a:t>
            </a:r>
          </a:p>
          <a:p>
            <a:r>
              <a:rPr lang="en-US" dirty="0"/>
              <a:t>within a precinct who are Latino</a:t>
            </a:r>
            <a:endParaRPr lang="en-US" dirty="0"/>
          </a:p>
        </p:txBody>
      </p:sp>
      <p:sp>
        <p:nvSpPr>
          <p:cNvPr id="5" name="Right Brace 4"/>
          <p:cNvSpPr/>
          <p:nvPr/>
        </p:nvSpPr>
        <p:spPr>
          <a:xfrm>
            <a:off x="2228850" y="1028700"/>
            <a:ext cx="228600" cy="736695"/>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9" name="Right Brace 8"/>
          <p:cNvSpPr/>
          <p:nvPr/>
        </p:nvSpPr>
        <p:spPr>
          <a:xfrm>
            <a:off x="2228850" y="2971800"/>
            <a:ext cx="228600" cy="51435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 name="Rectangle 9"/>
          <p:cNvSpPr/>
          <p:nvPr/>
        </p:nvSpPr>
        <p:spPr>
          <a:xfrm>
            <a:off x="2228850" y="1714500"/>
            <a:ext cx="171450" cy="171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a:off x="2228850" y="2857500"/>
            <a:ext cx="3429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8" name="Straight Connector 7"/>
          <p:cNvCxnSpPr/>
          <p:nvPr/>
        </p:nvCxnSpPr>
        <p:spPr>
          <a:xfrm flipV="1">
            <a:off x="2343150" y="1522579"/>
            <a:ext cx="0" cy="17921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ight Brace 11"/>
          <p:cNvSpPr/>
          <p:nvPr/>
        </p:nvSpPr>
        <p:spPr>
          <a:xfrm rot="16200000">
            <a:off x="4602250" y="1341351"/>
            <a:ext cx="339551" cy="462915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5" name="Title 1"/>
          <p:cNvSpPr>
            <a:spLocks noGrp="1"/>
          </p:cNvSpPr>
          <p:nvPr>
            <p:ph type="title"/>
          </p:nvPr>
        </p:nvSpPr>
        <p:spPr>
          <a:xfrm>
            <a:off x="1781533" y="-3008"/>
            <a:ext cx="6172200" cy="685370"/>
          </a:xfrm>
        </p:spPr>
        <p:txBody>
          <a:bodyPr>
            <a:normAutofit fontScale="90000"/>
          </a:bodyPr>
          <a:lstStyle/>
          <a:p>
            <a:r>
              <a:rPr lang="en-US" sz="4000" dirty="0" smtClean="0"/>
              <a:t>Measuring</a:t>
            </a:r>
            <a:r>
              <a:rPr lang="en-US" dirty="0" smtClean="0"/>
              <a:t> Polarized Voting</a:t>
            </a:r>
            <a:endParaRPr lang="en-US" dirty="0"/>
          </a:p>
        </p:txBody>
      </p:sp>
    </p:spTree>
    <p:extLst>
      <p:ext uri="{BB962C8B-B14F-4D97-AF65-F5344CB8AC3E}">
        <p14:creationId xmlns:p14="http://schemas.microsoft.com/office/powerpoint/2010/main" val="3362297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086280"/>
            <a:ext cx="9144000" cy="2818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27283"/>
          <a:stretch/>
        </p:blipFill>
        <p:spPr bwMode="auto">
          <a:xfrm>
            <a:off x="1714500" y="628651"/>
            <a:ext cx="5715000" cy="415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457450" y="1143001"/>
            <a:ext cx="4171950" cy="646331"/>
          </a:xfrm>
          <a:prstGeom prst="rect">
            <a:avLst/>
          </a:prstGeom>
          <a:noFill/>
        </p:spPr>
        <p:txBody>
          <a:bodyPr wrap="square" rtlCol="0">
            <a:spAutoFit/>
          </a:bodyPr>
          <a:lstStyle/>
          <a:p>
            <a:r>
              <a:rPr lang="en-US" dirty="0"/>
              <a:t>Y-axis measures percent of the vote won by the candidate in each precinct</a:t>
            </a:r>
            <a:endParaRPr lang="en-US" dirty="0"/>
          </a:p>
        </p:txBody>
      </p:sp>
      <p:sp>
        <p:nvSpPr>
          <p:cNvPr id="7" name="TextBox 6"/>
          <p:cNvSpPr txBox="1"/>
          <p:nvPr/>
        </p:nvSpPr>
        <p:spPr>
          <a:xfrm>
            <a:off x="3200400" y="2857501"/>
            <a:ext cx="3829050" cy="646331"/>
          </a:xfrm>
          <a:prstGeom prst="rect">
            <a:avLst/>
          </a:prstGeom>
          <a:noFill/>
        </p:spPr>
        <p:txBody>
          <a:bodyPr wrap="square" rtlCol="0">
            <a:spAutoFit/>
          </a:bodyPr>
          <a:lstStyle/>
          <a:p>
            <a:r>
              <a:rPr lang="en-US" dirty="0"/>
              <a:t>X-axis measures percent of all voters </a:t>
            </a:r>
          </a:p>
          <a:p>
            <a:r>
              <a:rPr lang="en-US" dirty="0"/>
              <a:t>within a precinct who are Latino</a:t>
            </a:r>
            <a:endParaRPr lang="en-US" dirty="0"/>
          </a:p>
        </p:txBody>
      </p:sp>
      <p:sp>
        <p:nvSpPr>
          <p:cNvPr id="5" name="Right Brace 4"/>
          <p:cNvSpPr/>
          <p:nvPr/>
        </p:nvSpPr>
        <p:spPr>
          <a:xfrm>
            <a:off x="2228850" y="1028700"/>
            <a:ext cx="228600" cy="736695"/>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9" name="Right Brace 8"/>
          <p:cNvSpPr/>
          <p:nvPr/>
        </p:nvSpPr>
        <p:spPr>
          <a:xfrm>
            <a:off x="2228850" y="2971800"/>
            <a:ext cx="228600" cy="51435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 name="Rectangle 9"/>
          <p:cNvSpPr/>
          <p:nvPr/>
        </p:nvSpPr>
        <p:spPr>
          <a:xfrm>
            <a:off x="2228850" y="1714500"/>
            <a:ext cx="171450" cy="171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a:off x="2228850" y="2857500"/>
            <a:ext cx="3429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8" name="Straight Connector 7"/>
          <p:cNvCxnSpPr/>
          <p:nvPr/>
        </p:nvCxnSpPr>
        <p:spPr>
          <a:xfrm flipV="1">
            <a:off x="2343150" y="1522579"/>
            <a:ext cx="0" cy="17921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ight Brace 11"/>
          <p:cNvSpPr/>
          <p:nvPr/>
        </p:nvSpPr>
        <p:spPr>
          <a:xfrm rot="16200000">
            <a:off x="4602250" y="1341351"/>
            <a:ext cx="339551" cy="462915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pic>
        <p:nvPicPr>
          <p:cNvPr id="1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9100" t="44856" r="58642" b="51774"/>
          <a:stretch/>
        </p:blipFill>
        <p:spPr bwMode="auto">
          <a:xfrm>
            <a:off x="3533503" y="1885950"/>
            <a:ext cx="282194" cy="236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3796375" y="1831207"/>
            <a:ext cx="2261525" cy="535531"/>
          </a:xfrm>
          <a:prstGeom prst="rect">
            <a:avLst/>
          </a:prstGeom>
          <a:noFill/>
        </p:spPr>
        <p:txBody>
          <a:bodyPr wrap="square" rtlCol="0">
            <a:spAutoFit/>
          </a:bodyPr>
          <a:lstStyle/>
          <a:p>
            <a:pPr>
              <a:lnSpc>
                <a:spcPct val="80000"/>
              </a:lnSpc>
            </a:pPr>
            <a:r>
              <a:rPr lang="en-US" dirty="0">
                <a:solidFill>
                  <a:srgbClr val="0070C0"/>
                </a:solidFill>
              </a:rPr>
              <a:t>Each dot represents the precinct result</a:t>
            </a:r>
            <a:endParaRPr lang="en-US" dirty="0">
              <a:solidFill>
                <a:srgbClr val="0070C0"/>
              </a:solidFill>
            </a:endParaRPr>
          </a:p>
        </p:txBody>
      </p:sp>
      <p:sp>
        <p:nvSpPr>
          <p:cNvPr id="17" name="Title 1"/>
          <p:cNvSpPr>
            <a:spLocks noGrp="1"/>
          </p:cNvSpPr>
          <p:nvPr>
            <p:ph type="title"/>
          </p:nvPr>
        </p:nvSpPr>
        <p:spPr>
          <a:xfrm>
            <a:off x="1781533" y="-3008"/>
            <a:ext cx="6172200" cy="685370"/>
          </a:xfrm>
        </p:spPr>
        <p:txBody>
          <a:bodyPr>
            <a:normAutofit fontScale="90000"/>
          </a:bodyPr>
          <a:lstStyle/>
          <a:p>
            <a:r>
              <a:rPr lang="en-US" sz="4000" dirty="0" smtClean="0"/>
              <a:t>Measuring</a:t>
            </a:r>
            <a:r>
              <a:rPr lang="en-US" dirty="0" smtClean="0"/>
              <a:t> Polarized Voting</a:t>
            </a:r>
            <a:endParaRPr lang="en-US" dirty="0"/>
          </a:p>
        </p:txBody>
      </p:sp>
    </p:spTree>
    <p:extLst>
      <p:ext uri="{BB962C8B-B14F-4D97-AF65-F5344CB8AC3E}">
        <p14:creationId xmlns:p14="http://schemas.microsoft.com/office/powerpoint/2010/main" val="3652714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086280"/>
            <a:ext cx="9144000" cy="2818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19415" y="0"/>
            <a:ext cx="7370201" cy="641971"/>
          </a:xfrm>
        </p:spPr>
        <p:txBody>
          <a:bodyPr>
            <a:normAutofit/>
          </a:bodyPr>
          <a:lstStyle/>
          <a:p>
            <a:r>
              <a:rPr lang="en-US" sz="3600" dirty="0" smtClean="0"/>
              <a:t>Yakima County Commission 2008</a:t>
            </a:r>
            <a:endParaRPr lang="en-US" sz="3600"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543" t="26539" r="29722" b="12687"/>
          <a:stretch/>
        </p:blipFill>
        <p:spPr bwMode="auto">
          <a:xfrm>
            <a:off x="1714500" y="599053"/>
            <a:ext cx="5715000" cy="4269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66749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490</Words>
  <Application>Microsoft Office PowerPoint</Application>
  <PresentationFormat>On-screen Show (16:9)</PresentationFormat>
  <Paragraphs>51</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Tw Cen MT</vt:lpstr>
      <vt:lpstr>Webdings</vt:lpstr>
      <vt:lpstr>Wingdings</vt:lpstr>
      <vt:lpstr>Wingdings 2</vt:lpstr>
      <vt:lpstr>WidescreenPresentation</vt:lpstr>
      <vt:lpstr>Voting Rights Policy &amp; The Law ______________________________    </vt:lpstr>
      <vt:lpstr>Defining Racially Polarized Voting</vt:lpstr>
      <vt:lpstr>Defining Racially Polarized Voting</vt:lpstr>
      <vt:lpstr>Defining Racially Polarized Voting</vt:lpstr>
      <vt:lpstr>Gathering the data</vt:lpstr>
      <vt:lpstr>Measuring Polarized Voting</vt:lpstr>
      <vt:lpstr>Measuring Polarized Voting</vt:lpstr>
      <vt:lpstr>Measuring Polarized Voting</vt:lpstr>
      <vt:lpstr>Yakima County Commission 2008</vt:lpstr>
      <vt:lpstr>What if there is not polarized voting?</vt:lpstr>
      <vt:lpstr>What does RPV look like?</vt:lpstr>
      <vt:lpstr>Thank you! 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2012-09-13T16:58:30Z</dcterms:created>
  <dcterms:modified xsi:type="dcterms:W3CDTF">2019-02-28T23:06:42Z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